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notesMasterIdLst>
    <p:notesMasterId r:id="rId60"/>
  </p:notesMasterIdLst>
  <p:sldIdLst>
    <p:sldId id="351" r:id="rId4"/>
    <p:sldId id="381" r:id="rId5"/>
    <p:sldId id="387" r:id="rId6"/>
    <p:sldId id="371" r:id="rId7"/>
    <p:sldId id="372" r:id="rId8"/>
    <p:sldId id="374" r:id="rId9"/>
    <p:sldId id="368" r:id="rId10"/>
    <p:sldId id="375" r:id="rId11"/>
    <p:sldId id="376" r:id="rId12"/>
    <p:sldId id="377" r:id="rId13"/>
    <p:sldId id="378" r:id="rId14"/>
    <p:sldId id="420" r:id="rId15"/>
    <p:sldId id="388" r:id="rId16"/>
    <p:sldId id="379" r:id="rId17"/>
    <p:sldId id="380" r:id="rId18"/>
    <p:sldId id="424" r:id="rId19"/>
    <p:sldId id="425" r:id="rId20"/>
    <p:sldId id="428" r:id="rId21"/>
    <p:sldId id="427" r:id="rId22"/>
    <p:sldId id="421" r:id="rId23"/>
    <p:sldId id="382" r:id="rId24"/>
    <p:sldId id="384" r:id="rId25"/>
    <p:sldId id="429" r:id="rId26"/>
    <p:sldId id="386" r:id="rId27"/>
    <p:sldId id="385" r:id="rId28"/>
    <p:sldId id="373" r:id="rId29"/>
    <p:sldId id="390" r:id="rId30"/>
    <p:sldId id="391" r:id="rId31"/>
    <p:sldId id="392" r:id="rId32"/>
    <p:sldId id="393" r:id="rId33"/>
    <p:sldId id="394" r:id="rId34"/>
    <p:sldId id="395" r:id="rId35"/>
    <p:sldId id="396" r:id="rId36"/>
    <p:sldId id="397" r:id="rId37"/>
    <p:sldId id="398" r:id="rId38"/>
    <p:sldId id="399" r:id="rId39"/>
    <p:sldId id="400" r:id="rId40"/>
    <p:sldId id="401" r:id="rId41"/>
    <p:sldId id="402" r:id="rId42"/>
    <p:sldId id="403" r:id="rId43"/>
    <p:sldId id="404" r:id="rId44"/>
    <p:sldId id="405" r:id="rId45"/>
    <p:sldId id="406" r:id="rId46"/>
    <p:sldId id="407" r:id="rId47"/>
    <p:sldId id="408" r:id="rId48"/>
    <p:sldId id="409" r:id="rId49"/>
    <p:sldId id="410" r:id="rId50"/>
    <p:sldId id="411" r:id="rId51"/>
    <p:sldId id="412" r:id="rId52"/>
    <p:sldId id="413" r:id="rId53"/>
    <p:sldId id="414" r:id="rId54"/>
    <p:sldId id="415" r:id="rId55"/>
    <p:sldId id="416" r:id="rId56"/>
    <p:sldId id="417" r:id="rId57"/>
    <p:sldId id="418" r:id="rId58"/>
    <p:sldId id="419" r:id="rId5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888" autoAdjust="0"/>
    <p:restoredTop sz="87624" autoAdjust="0"/>
  </p:normalViewPr>
  <p:slideViewPr>
    <p:cSldViewPr>
      <p:cViewPr varScale="1">
        <p:scale>
          <a:sx n="111" d="100"/>
          <a:sy n="111" d="100"/>
        </p:scale>
        <p:origin x="108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5" Type="http://schemas.openxmlformats.org/officeDocument/2006/relationships/slide" Target="slides/slide2.xml"/><Relationship Id="rId61" Type="http://schemas.openxmlformats.org/officeDocument/2006/relationships/presProps" Target="presProp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B12DD7-8611-4A37-87AC-D88853321B4A}" type="datetimeFigureOut">
              <a:rPr lang="en-US" smtClean="0"/>
              <a:t>9/6/2016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F118D6-5228-4357-81BE-308796DF0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419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63FA7D-8224-4B21-812E-27EEA2A4490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591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5F549-FCD6-4F52-994A-A0A56113C344}" type="datetimeFigureOut">
              <a:rPr lang="en-US" smtClean="0"/>
              <a:t>9/6/2016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11833-093E-4FA1-BD56-F861948A3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4322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5F549-FCD6-4F52-994A-A0A56113C344}" type="datetimeFigureOut">
              <a:rPr lang="en-US" smtClean="0"/>
              <a:t>9/6/2016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11833-093E-4FA1-BD56-F861948A3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009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5F549-FCD6-4F52-994A-A0A56113C344}" type="datetimeFigureOut">
              <a:rPr lang="en-US" smtClean="0"/>
              <a:t>9/6/2016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11833-093E-4FA1-BD56-F861948A3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420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5F549-FCD6-4F52-994A-A0A56113C344}" type="datetimeFigureOut">
              <a:rPr lang="en-US" smtClean="0"/>
              <a:t>9/6/2016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11833-093E-4FA1-BD56-F861948A3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381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5F549-FCD6-4F52-994A-A0A56113C344}" type="datetimeFigureOut">
              <a:rPr lang="en-US" smtClean="0"/>
              <a:t>9/6/2016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11833-093E-4FA1-BD56-F861948A3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13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5F549-FCD6-4F52-994A-A0A56113C344}" type="datetimeFigureOut">
              <a:rPr lang="en-US" smtClean="0"/>
              <a:t>9/6/2016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11833-093E-4FA1-BD56-F861948A3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852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5F549-FCD6-4F52-994A-A0A56113C344}" type="datetimeFigureOut">
              <a:rPr lang="en-US" smtClean="0"/>
              <a:t>9/6/2016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11833-093E-4FA1-BD56-F861948A3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014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5F549-FCD6-4F52-994A-A0A56113C344}" type="datetimeFigureOut">
              <a:rPr lang="en-US" smtClean="0"/>
              <a:t>9/6/2016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11833-093E-4FA1-BD56-F861948A3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673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5F549-FCD6-4F52-994A-A0A56113C344}" type="datetimeFigureOut">
              <a:rPr lang="en-US" smtClean="0"/>
              <a:t>9/6/2016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11833-093E-4FA1-BD56-F861948A3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743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5F549-FCD6-4F52-994A-A0A56113C344}" type="datetimeFigureOut">
              <a:rPr lang="en-US" smtClean="0"/>
              <a:t>9/6/2016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11833-093E-4FA1-BD56-F861948A3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187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5F549-FCD6-4F52-994A-A0A56113C344}" type="datetimeFigureOut">
              <a:rPr lang="en-US" smtClean="0"/>
              <a:t>9/6/2016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11833-093E-4FA1-BD56-F861948A3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436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5F549-FCD6-4F52-994A-A0A56113C344}" type="datetimeFigureOut">
              <a:rPr lang="en-US" smtClean="0"/>
              <a:t>9/6/2016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911833-093E-4FA1-BD56-F861948A3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4981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15.jpg"/><Relationship Id="rId18" Type="http://schemas.openxmlformats.org/officeDocument/2006/relationships/image" Target="../media/image20.jpg"/><Relationship Id="rId26" Type="http://schemas.openxmlformats.org/officeDocument/2006/relationships/image" Target="../media/image28.jpg"/><Relationship Id="rId3" Type="http://schemas.openxmlformats.org/officeDocument/2006/relationships/image" Target="../media/image5.jpg"/><Relationship Id="rId21" Type="http://schemas.openxmlformats.org/officeDocument/2006/relationships/image" Target="../media/image23.jpg"/><Relationship Id="rId7" Type="http://schemas.openxmlformats.org/officeDocument/2006/relationships/image" Target="../media/image9.jpg"/><Relationship Id="rId12" Type="http://schemas.openxmlformats.org/officeDocument/2006/relationships/image" Target="../media/image14.jpg"/><Relationship Id="rId17" Type="http://schemas.openxmlformats.org/officeDocument/2006/relationships/image" Target="../media/image19.jpg"/><Relationship Id="rId25" Type="http://schemas.openxmlformats.org/officeDocument/2006/relationships/image" Target="../media/image27.jp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8.jpg"/><Relationship Id="rId20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11" Type="http://schemas.openxmlformats.org/officeDocument/2006/relationships/image" Target="../media/image13.jpg"/><Relationship Id="rId24" Type="http://schemas.openxmlformats.org/officeDocument/2006/relationships/image" Target="../media/image26.jpg"/><Relationship Id="rId5" Type="http://schemas.openxmlformats.org/officeDocument/2006/relationships/image" Target="../media/image7.jpg"/><Relationship Id="rId15" Type="http://schemas.openxmlformats.org/officeDocument/2006/relationships/image" Target="../media/image17.jpg"/><Relationship Id="rId23" Type="http://schemas.openxmlformats.org/officeDocument/2006/relationships/image" Target="../media/image25.jpg"/><Relationship Id="rId10" Type="http://schemas.openxmlformats.org/officeDocument/2006/relationships/image" Target="../media/image12.jpg"/><Relationship Id="rId19" Type="http://schemas.openxmlformats.org/officeDocument/2006/relationships/image" Target="../media/image21.jpg"/><Relationship Id="rId4" Type="http://schemas.openxmlformats.org/officeDocument/2006/relationships/image" Target="../media/image6.jpg"/><Relationship Id="rId9" Type="http://schemas.openxmlformats.org/officeDocument/2006/relationships/image" Target="../media/image11.jpg"/><Relationship Id="rId14" Type="http://schemas.openxmlformats.org/officeDocument/2006/relationships/image" Target="../media/image16.jpg"/><Relationship Id="rId22" Type="http://schemas.openxmlformats.org/officeDocument/2006/relationships/image" Target="../media/image24.jpg"/><Relationship Id="rId27" Type="http://schemas.openxmlformats.org/officeDocument/2006/relationships/image" Target="../media/image29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74290" cy="75814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5984195"/>
            <a:ext cx="648248" cy="7976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25248" y="5903893"/>
            <a:ext cx="19303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6FCFE"/>
                </a:solidFill>
                <a:latin typeface="Minion Pro" pitchFamily="18" charset="0"/>
              </a:rPr>
              <a:t>Nicholas </a:t>
            </a:r>
            <a:r>
              <a:rPr lang="en-US" sz="1400" dirty="0" err="1" smtClean="0">
                <a:solidFill>
                  <a:srgbClr val="F6FCFE"/>
                </a:solidFill>
                <a:latin typeface="Minion Pro" pitchFamily="18" charset="0"/>
              </a:rPr>
              <a:t>Bauch</a:t>
            </a:r>
            <a:endParaRPr lang="en-US" sz="1400" dirty="0" smtClean="0">
              <a:solidFill>
                <a:srgbClr val="F6FCFE"/>
              </a:solidFill>
              <a:latin typeface="Minion Pro" pitchFamily="18" charset="0"/>
            </a:endParaRPr>
          </a:p>
          <a:p>
            <a:r>
              <a:rPr lang="en-US" sz="1400" dirty="0" smtClean="0">
                <a:solidFill>
                  <a:srgbClr val="F6FCFE"/>
                </a:solidFill>
                <a:latin typeface="Minion Pro" pitchFamily="18" charset="0"/>
              </a:rPr>
              <a:t>Assistant Professor,</a:t>
            </a:r>
            <a:endParaRPr lang="en-US" sz="1400" dirty="0" smtClean="0">
              <a:solidFill>
                <a:srgbClr val="F6FCFE"/>
              </a:solidFill>
              <a:latin typeface="Minion Pro" pitchFamily="18" charset="0"/>
            </a:endParaRPr>
          </a:p>
          <a:p>
            <a:r>
              <a:rPr lang="en-US" sz="1400" dirty="0" smtClean="0">
                <a:solidFill>
                  <a:srgbClr val="F6FCFE"/>
                </a:solidFill>
                <a:latin typeface="Minion Pro" pitchFamily="18" charset="0"/>
              </a:rPr>
              <a:t>Geography</a:t>
            </a:r>
          </a:p>
          <a:p>
            <a:r>
              <a:rPr lang="en-US" sz="1400" dirty="0" smtClean="0">
                <a:solidFill>
                  <a:srgbClr val="F6FCFE"/>
                </a:solidFill>
                <a:latin typeface="Minion Pro" pitchFamily="18" charset="0"/>
              </a:rPr>
              <a:t>University of Oklahoma</a:t>
            </a:r>
            <a:endParaRPr lang="en-US" sz="1400" dirty="0">
              <a:solidFill>
                <a:srgbClr val="F6FCFE"/>
              </a:solidFill>
              <a:latin typeface="Minion Pro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3864" y="265093"/>
            <a:ext cx="815159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and Digital Publishing</a:t>
            </a:r>
          </a:p>
          <a:p>
            <a:r>
              <a:rPr lang="en-US" sz="2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Representing Theoretical Advances in the </a:t>
            </a:r>
            <a:r>
              <a:rPr lang="en-US" sz="22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Geohumanities</a:t>
            </a:r>
            <a:endParaRPr lang="en-US" sz="2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99" y="6551101"/>
            <a:ext cx="58723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Minion Pro" panose="02040503050306020203" pitchFamily="18" charset="0"/>
              </a:rPr>
              <a:t>Henry Peabody, </a:t>
            </a:r>
            <a:r>
              <a:rPr lang="en-US" sz="1200" i="1" dirty="0" smtClean="0">
                <a:latin typeface="Minion Pro" panose="02040503050306020203" pitchFamily="18" charset="0"/>
              </a:rPr>
              <a:t>After the Storm</a:t>
            </a:r>
            <a:r>
              <a:rPr lang="en-US" sz="1200" dirty="0" smtClean="0">
                <a:latin typeface="Minion Pro" panose="02040503050306020203" pitchFamily="18" charset="0"/>
              </a:rPr>
              <a:t>, 1899.  Courtesy The Huntington Library, San Marino, Calif.</a:t>
            </a:r>
            <a:endParaRPr lang="en-US" sz="1200" dirty="0">
              <a:latin typeface="Minion Pro" panose="020405030503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8918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3337" y="774550"/>
            <a:ext cx="82188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Minion Pro" panose="02040503050306020203" pitchFamily="18" charset="0"/>
              </a:rPr>
              <a:t>How could I operationalize Peabody’s photographs into an </a:t>
            </a:r>
            <a:r>
              <a:rPr lang="en-US" sz="4800" dirty="0" smtClean="0">
                <a:solidFill>
                  <a:srgbClr val="FFC000"/>
                </a:solidFill>
                <a:latin typeface="Minion Pro" panose="02040503050306020203" pitchFamily="18" charset="0"/>
              </a:rPr>
              <a:t>interpretive cultural geography</a:t>
            </a:r>
            <a:r>
              <a:rPr lang="en-US" sz="4800" dirty="0" smtClean="0">
                <a:latin typeface="Minion Pro" panose="02040503050306020203" pitchFamily="18" charset="0"/>
              </a:rPr>
              <a:t>?</a:t>
            </a:r>
            <a:endParaRPr lang="en-US" sz="4800" dirty="0">
              <a:latin typeface="Minion Pro" panose="020405030503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792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Projects\Enchanting the Desert\Lectures\Bard College_10-15\Public Lecture_Bard College\Fredericksburg Exhibi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6317" cy="6120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1690" y="6140029"/>
            <a:ext cx="87029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latin typeface="Minion Pro" panose="02040503050306020203" pitchFamily="18" charset="0"/>
              </a:rPr>
              <a:t>Traveling on Fredericksburg Road: 120 Years in 12 Miles</a:t>
            </a:r>
            <a:r>
              <a:rPr lang="en-US" sz="1200" dirty="0">
                <a:latin typeface="Minion Pro" panose="02040503050306020203" pitchFamily="18" charset="0"/>
              </a:rPr>
              <a:t>. Institute of Texan Cultures </a:t>
            </a:r>
            <a:r>
              <a:rPr lang="en-US" sz="1200" dirty="0" smtClean="0">
                <a:latin typeface="Minion Pro" panose="02040503050306020203" pitchFamily="18" charset="0"/>
              </a:rPr>
              <a:t>Museum, San Antonio, Texas, 2013.</a:t>
            </a:r>
            <a:endParaRPr lang="en-US" sz="1200" i="1" dirty="0">
              <a:latin typeface="Minion Pro" panose="020405030503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3042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381000"/>
            <a:ext cx="746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Minion Pro" panose="02040503050306020203" pitchFamily="18" charset="0"/>
                <a:cs typeface="Arial" panose="020B0604020202020204" pitchFamily="34" charset="0"/>
              </a:rPr>
              <a:t>SPATIAL EPISTEMOLOGY</a:t>
            </a:r>
            <a:endParaRPr lang="en-US" sz="4800" dirty="0">
              <a:latin typeface="Minion Pro" panose="02040503050306020203" pitchFamily="18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19200" y="2362200"/>
            <a:ext cx="6553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Minion Pro" panose="02040503050306020203" pitchFamily="18" charset="0"/>
              </a:rPr>
              <a:t>Objects existing in </a:t>
            </a:r>
            <a:r>
              <a:rPr lang="en-US" sz="4000" dirty="0" smtClean="0">
                <a:solidFill>
                  <a:srgbClr val="FFC000"/>
                </a:solidFill>
                <a:latin typeface="Minion Pro" panose="02040503050306020203" pitchFamily="18" charset="0"/>
              </a:rPr>
              <a:t>proximity</a:t>
            </a:r>
            <a:r>
              <a:rPr lang="en-US" sz="4000" dirty="0" smtClean="0">
                <a:latin typeface="Minion Pro" panose="02040503050306020203" pitchFamily="18" charset="0"/>
              </a:rPr>
              <a:t> are considered, a priori, related</a:t>
            </a:r>
            <a:endParaRPr lang="en-US" sz="4000" dirty="0">
              <a:latin typeface="Minion Pro" panose="020405030503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7860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642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01420" y="1712794"/>
            <a:ext cx="6705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latin typeface="Minion Pro" panose="02040503050306020203" pitchFamily="18" charset="0"/>
              </a:rPr>
              <a:t>P</a:t>
            </a:r>
            <a:r>
              <a:rPr lang="en-US" sz="3600" dirty="0" smtClean="0">
                <a:latin typeface="Minion Pro" panose="02040503050306020203" pitchFamily="18" charset="0"/>
              </a:rPr>
              <a:t>roximity to organize information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600" dirty="0" smtClean="0">
              <a:latin typeface="Minion Pro" panose="020405030503060202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latin typeface="Minion Pro" panose="02040503050306020203" pitchFamily="18" charset="0"/>
              </a:rPr>
              <a:t>L</a:t>
            </a:r>
            <a:r>
              <a:rPr lang="en-US" sz="3600" dirty="0" smtClean="0">
                <a:latin typeface="Minion Pro" panose="02040503050306020203" pitchFamily="18" charset="0"/>
              </a:rPr>
              <a:t>andscape to become </a:t>
            </a:r>
            <a:r>
              <a:rPr lang="en-US" sz="3600" dirty="0">
                <a:latin typeface="Minion Pro" panose="02040503050306020203" pitchFamily="18" charset="0"/>
              </a:rPr>
              <a:t>an </a:t>
            </a:r>
            <a:r>
              <a:rPr lang="en-US" sz="3600" dirty="0" smtClean="0">
                <a:latin typeface="Minion Pro" panose="02040503050306020203" pitchFamily="18" charset="0"/>
              </a:rPr>
              <a:t>epistemology</a:t>
            </a:r>
            <a:endParaRPr lang="en-US" sz="3600" dirty="0">
              <a:latin typeface="Minion Pro" panose="02040503050306020203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10208" y="357478"/>
            <a:ext cx="78526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FFC000"/>
                </a:solidFill>
                <a:latin typeface="Minion Pro" panose="02040503050306020203" pitchFamily="18" charset="0"/>
              </a:rPr>
              <a:t>DIGITAL PLATFORM </a:t>
            </a:r>
            <a:r>
              <a:rPr lang="en-US" sz="4400" dirty="0" smtClean="0">
                <a:latin typeface="Minion Pro" panose="02040503050306020203" pitchFamily="18" charset="0"/>
              </a:rPr>
              <a:t>ALLOWS:</a:t>
            </a:r>
            <a:endParaRPr lang="en-US" sz="4400" dirty="0">
              <a:latin typeface="Minion Pro" panose="020405030503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6512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9837" y="416689"/>
            <a:ext cx="127470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dirty="0">
                <a:solidFill>
                  <a:srgbClr val="FFC000"/>
                </a:solidFill>
                <a:latin typeface="Minion Pro" panose="02040503050306020203" pitchFamily="18" charset="0"/>
              </a:rPr>
              <a:t>3</a:t>
            </a:r>
            <a:r>
              <a:rPr lang="en-US" sz="12000" dirty="0" smtClean="0">
                <a:solidFill>
                  <a:srgbClr val="FFC000"/>
                </a:solidFill>
                <a:latin typeface="Minion Pro" panose="02040503050306020203" pitchFamily="18" charset="0"/>
              </a:rPr>
              <a:t>.</a:t>
            </a:r>
            <a:endParaRPr lang="en-US" sz="12000" dirty="0">
              <a:solidFill>
                <a:srgbClr val="FFC000"/>
              </a:solidFill>
              <a:latin typeface="Minion Pro" panose="02040503050306020203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14545" y="1032242"/>
            <a:ext cx="67629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 smtClean="0">
                <a:latin typeface="Minion Pro" panose="02040503050306020203" pitchFamily="18" charset="0"/>
              </a:rPr>
              <a:t>ACTUALIZING </a:t>
            </a:r>
          </a:p>
          <a:p>
            <a:pPr algn="r"/>
            <a:r>
              <a:rPr lang="en-US" sz="4000" dirty="0" smtClean="0">
                <a:latin typeface="Minion Pro" panose="02040503050306020203" pitchFamily="18" charset="0"/>
              </a:rPr>
              <a:t>GEOGRAPHIC THEORY</a:t>
            </a:r>
          </a:p>
        </p:txBody>
      </p:sp>
    </p:spTree>
    <p:extLst>
      <p:ext uri="{BB962C8B-B14F-4D97-AF65-F5344CB8AC3E}">
        <p14:creationId xmlns:p14="http://schemas.microsoft.com/office/powerpoint/2010/main" val="3342348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9837" y="416689"/>
            <a:ext cx="127470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dirty="0">
                <a:solidFill>
                  <a:srgbClr val="FFC000"/>
                </a:solidFill>
                <a:latin typeface="Minion Pro" panose="02040503050306020203" pitchFamily="18" charset="0"/>
              </a:rPr>
              <a:t>3</a:t>
            </a:r>
            <a:r>
              <a:rPr lang="en-US" sz="12000" dirty="0" smtClean="0">
                <a:solidFill>
                  <a:srgbClr val="FFC000"/>
                </a:solidFill>
                <a:latin typeface="Minion Pro" panose="02040503050306020203" pitchFamily="18" charset="0"/>
              </a:rPr>
              <a:t>.</a:t>
            </a:r>
            <a:endParaRPr lang="en-US" sz="12000" dirty="0">
              <a:solidFill>
                <a:srgbClr val="FFC000"/>
              </a:solidFill>
              <a:latin typeface="Minion Pro" panose="02040503050306020203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14545" y="1032242"/>
            <a:ext cx="67629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 smtClean="0">
                <a:latin typeface="Minion Pro" panose="02040503050306020203" pitchFamily="18" charset="0"/>
              </a:rPr>
              <a:t>ACTUALIZING </a:t>
            </a:r>
          </a:p>
          <a:p>
            <a:pPr algn="r"/>
            <a:r>
              <a:rPr lang="en-US" sz="4000" dirty="0" smtClean="0">
                <a:latin typeface="Minion Pro" panose="02040503050306020203" pitchFamily="18" charset="0"/>
              </a:rPr>
              <a:t>GEOGRAPHIC THEORY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28801" y="3352800"/>
            <a:ext cx="6781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arenR"/>
            </a:pPr>
            <a:r>
              <a:rPr lang="en-US" sz="2800" dirty="0">
                <a:solidFill>
                  <a:srgbClr val="FFC000"/>
                </a:solidFill>
                <a:latin typeface="Minion Pro" panose="02040503050306020203"/>
              </a:rPr>
              <a:t>Representing multiple spatial ontologies concurrently</a:t>
            </a:r>
          </a:p>
        </p:txBody>
      </p:sp>
    </p:spTree>
    <p:extLst>
      <p:ext uri="{BB962C8B-B14F-4D97-AF65-F5344CB8AC3E}">
        <p14:creationId xmlns:p14="http://schemas.microsoft.com/office/powerpoint/2010/main" val="1354167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690"/>
            <a:ext cx="9144000" cy="591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921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9837" y="416689"/>
            <a:ext cx="127470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dirty="0">
                <a:solidFill>
                  <a:srgbClr val="FFC000"/>
                </a:solidFill>
                <a:latin typeface="Minion Pro" panose="02040503050306020203" pitchFamily="18" charset="0"/>
              </a:rPr>
              <a:t>3</a:t>
            </a:r>
            <a:r>
              <a:rPr lang="en-US" sz="12000" dirty="0" smtClean="0">
                <a:solidFill>
                  <a:srgbClr val="FFC000"/>
                </a:solidFill>
                <a:latin typeface="Minion Pro" panose="02040503050306020203" pitchFamily="18" charset="0"/>
              </a:rPr>
              <a:t>.</a:t>
            </a:r>
            <a:endParaRPr lang="en-US" sz="12000" dirty="0">
              <a:solidFill>
                <a:srgbClr val="FFC000"/>
              </a:solidFill>
              <a:latin typeface="Minion Pro" panose="02040503050306020203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14545" y="1032242"/>
            <a:ext cx="67629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 smtClean="0">
                <a:latin typeface="Minion Pro" panose="02040503050306020203" pitchFamily="18" charset="0"/>
              </a:rPr>
              <a:t>ACTUALIZING </a:t>
            </a:r>
          </a:p>
          <a:p>
            <a:pPr algn="r"/>
            <a:r>
              <a:rPr lang="en-US" sz="4000" dirty="0" smtClean="0">
                <a:latin typeface="Minion Pro" panose="02040503050306020203" pitchFamily="18" charset="0"/>
              </a:rPr>
              <a:t>GEOGRAPHIC THEORY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28801" y="3352800"/>
            <a:ext cx="6781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arenR"/>
            </a:pPr>
            <a:r>
              <a:rPr lang="en-US" sz="2800" dirty="0">
                <a:solidFill>
                  <a:srgbClr val="FFC000"/>
                </a:solidFill>
                <a:latin typeface="Minion Pro" panose="02040503050306020203"/>
              </a:rPr>
              <a:t>Representing multiple spatial ontologies </a:t>
            </a:r>
            <a:r>
              <a:rPr lang="en-US" sz="2800" dirty="0" smtClean="0">
                <a:solidFill>
                  <a:srgbClr val="FFC000"/>
                </a:solidFill>
                <a:latin typeface="Minion Pro" panose="02040503050306020203"/>
              </a:rPr>
              <a:t>concurrently</a:t>
            </a:r>
          </a:p>
          <a:p>
            <a:pPr marL="514350" indent="-514350">
              <a:buAutoNum type="alphaLcParenR"/>
            </a:pPr>
            <a:r>
              <a:rPr lang="en-US" sz="2800" dirty="0" smtClean="0">
                <a:solidFill>
                  <a:srgbClr val="FFC000"/>
                </a:solidFill>
                <a:latin typeface="Minion Pro" panose="02040503050306020203"/>
              </a:rPr>
              <a:t>Describing how exactly space is “produced”</a:t>
            </a:r>
            <a:endParaRPr lang="en-US" sz="2800" dirty="0">
              <a:solidFill>
                <a:srgbClr val="FFC000"/>
              </a:solidFill>
              <a:latin typeface="Minion Pro" panose="02040503050306020203"/>
            </a:endParaRPr>
          </a:p>
        </p:txBody>
      </p:sp>
    </p:spTree>
    <p:extLst>
      <p:ext uri="{BB962C8B-B14F-4D97-AF65-F5344CB8AC3E}">
        <p14:creationId xmlns:p14="http://schemas.microsoft.com/office/powerpoint/2010/main" val="3479749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1" y="280409"/>
            <a:ext cx="8229617" cy="62971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66272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9837" y="416689"/>
            <a:ext cx="127470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dirty="0">
                <a:solidFill>
                  <a:srgbClr val="FFC000"/>
                </a:solidFill>
                <a:latin typeface="Minion Pro" panose="02040503050306020203" pitchFamily="18" charset="0"/>
              </a:rPr>
              <a:t>1</a:t>
            </a:r>
            <a:r>
              <a:rPr lang="en-US" sz="12000" dirty="0" smtClean="0">
                <a:solidFill>
                  <a:srgbClr val="FFC000"/>
                </a:solidFill>
                <a:latin typeface="Minion Pro" panose="02040503050306020203" pitchFamily="18" charset="0"/>
              </a:rPr>
              <a:t>.</a:t>
            </a:r>
            <a:endParaRPr lang="en-US" sz="12000" dirty="0">
              <a:solidFill>
                <a:srgbClr val="FFC000"/>
              </a:solidFill>
              <a:latin typeface="Minion Pro" panose="02040503050306020203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62200" y="762000"/>
            <a:ext cx="6553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 smtClean="0">
                <a:latin typeface="Minion Pro" panose="02040503050306020203" pitchFamily="18" charset="0"/>
              </a:rPr>
              <a:t>STANFORD UNIV. PRESS’ </a:t>
            </a:r>
          </a:p>
          <a:p>
            <a:pPr algn="r"/>
            <a:r>
              <a:rPr lang="en-US" sz="4000" dirty="0" smtClean="0">
                <a:latin typeface="Minion Pro" panose="02040503050306020203" pitchFamily="18" charset="0"/>
              </a:rPr>
              <a:t>DIGITAL PUBLISHING INITIATIVE</a:t>
            </a:r>
          </a:p>
        </p:txBody>
      </p:sp>
    </p:spTree>
    <p:extLst>
      <p:ext uri="{BB962C8B-B14F-4D97-AF65-F5344CB8AC3E}">
        <p14:creationId xmlns:p14="http://schemas.microsoft.com/office/powerpoint/2010/main" val="473477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9837" y="416689"/>
            <a:ext cx="135325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dirty="0">
                <a:solidFill>
                  <a:srgbClr val="FFC000"/>
                </a:solidFill>
                <a:latin typeface="Minion Pro" panose="02040503050306020203" pitchFamily="18" charset="0"/>
              </a:rPr>
              <a:t>4</a:t>
            </a:r>
            <a:r>
              <a:rPr lang="en-US" sz="12000" dirty="0" smtClean="0">
                <a:solidFill>
                  <a:srgbClr val="FFC000"/>
                </a:solidFill>
                <a:latin typeface="Minion Pro" panose="02040503050306020203" pitchFamily="18" charset="0"/>
              </a:rPr>
              <a:t>.</a:t>
            </a:r>
            <a:endParaRPr lang="en-US" sz="12000" dirty="0">
              <a:solidFill>
                <a:srgbClr val="FFC000"/>
              </a:solidFill>
              <a:latin typeface="Minion Pro" panose="02040503050306020203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14545" y="1032242"/>
            <a:ext cx="67629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 smtClean="0">
                <a:latin typeface="Minion Pro" panose="02040503050306020203" pitchFamily="18" charset="0"/>
              </a:rPr>
              <a:t>DESIGN AND</a:t>
            </a:r>
          </a:p>
          <a:p>
            <a:pPr algn="r"/>
            <a:r>
              <a:rPr lang="en-US" sz="4000" dirty="0" smtClean="0">
                <a:latin typeface="Minion Pro" panose="02040503050306020203" pitchFamily="18" charset="0"/>
              </a:rPr>
              <a:t>DIGITAL PUBLISHING</a:t>
            </a:r>
          </a:p>
        </p:txBody>
      </p:sp>
    </p:spTree>
    <p:extLst>
      <p:ext uri="{BB962C8B-B14F-4D97-AF65-F5344CB8AC3E}">
        <p14:creationId xmlns:p14="http://schemas.microsoft.com/office/powerpoint/2010/main" val="2533277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10208" y="357478"/>
            <a:ext cx="5390963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FFC000"/>
                </a:solidFill>
                <a:latin typeface="Minion Pro" panose="02040503050306020203" pitchFamily="18" charset="0"/>
              </a:rPr>
              <a:t>COMMON CONCERNS</a:t>
            </a:r>
          </a:p>
          <a:p>
            <a:endParaRPr lang="en-US" sz="4400" dirty="0">
              <a:latin typeface="Minion Pro" panose="02040503050306020203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4400" dirty="0" smtClean="0">
                <a:latin typeface="Minion Pro" panose="02040503050306020203" pitchFamily="18" charset="0"/>
              </a:rPr>
              <a:t>Hosting</a:t>
            </a:r>
          </a:p>
          <a:p>
            <a:pPr marL="571500" indent="-571500">
              <a:buFontTx/>
              <a:buChar char="-"/>
            </a:pPr>
            <a:r>
              <a:rPr lang="en-US" sz="4400" dirty="0" smtClean="0">
                <a:latin typeface="Minion Pro" panose="02040503050306020203" pitchFamily="18" charset="0"/>
              </a:rPr>
              <a:t>Maintenance</a:t>
            </a:r>
          </a:p>
          <a:p>
            <a:pPr marL="571500" indent="-571500">
              <a:buFontTx/>
              <a:buChar char="-"/>
            </a:pPr>
            <a:r>
              <a:rPr lang="en-US" sz="4400" dirty="0" smtClean="0">
                <a:latin typeface="Minion Pro" panose="02040503050306020203" pitchFamily="18" charset="0"/>
              </a:rPr>
              <a:t>Peer review</a:t>
            </a:r>
          </a:p>
          <a:p>
            <a:pPr marL="571500" indent="-571500">
              <a:buFontTx/>
              <a:buChar char="-"/>
            </a:pPr>
            <a:r>
              <a:rPr lang="en-US" sz="4400" dirty="0" smtClean="0">
                <a:latin typeface="Minion Pro" panose="02040503050306020203" pitchFamily="18" charset="0"/>
              </a:rPr>
              <a:t>Pricing</a:t>
            </a:r>
          </a:p>
          <a:p>
            <a:endParaRPr lang="en-US" sz="4400" dirty="0">
              <a:latin typeface="Minion Pro" panose="020405030503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0879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1371600"/>
            <a:ext cx="8001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Minion Pro" panose="02040503050306020203" pitchFamily="18" charset="0"/>
                <a:cs typeface="Arial" panose="020B0604020202020204" pitchFamily="34" charset="0"/>
              </a:rPr>
              <a:t>W</a:t>
            </a:r>
            <a:r>
              <a:rPr lang="en-US" sz="3600" dirty="0" smtClean="0">
                <a:latin typeface="Minion Pro" panose="02040503050306020203" pitchFamily="18" charset="0"/>
                <a:cs typeface="Arial" panose="020B0604020202020204" pitchFamily="34" charset="0"/>
              </a:rPr>
              <a:t>e </a:t>
            </a:r>
            <a:r>
              <a:rPr lang="en-US" sz="3600" dirty="0">
                <a:latin typeface="Minion Pro" panose="02040503050306020203" pitchFamily="18" charset="0"/>
                <a:cs typeface="Arial" panose="020B0604020202020204" pitchFamily="34" charset="0"/>
              </a:rPr>
              <a:t>need the DNA of book publishing</a:t>
            </a:r>
            <a:r>
              <a:rPr lang="en-US" sz="3600" dirty="0">
                <a:solidFill>
                  <a:srgbClr val="FFC000"/>
                </a:solidFill>
                <a:latin typeface="Minion Pro" panose="02040503050306020203" pitchFamily="18" charset="0"/>
                <a:cs typeface="Arial" panose="020B0604020202020204" pitchFamily="34" charset="0"/>
              </a:rPr>
              <a:t> </a:t>
            </a:r>
            <a:r>
              <a:rPr lang="en-US" sz="3600" dirty="0">
                <a:latin typeface="Minion Pro" panose="02040503050306020203" pitchFamily="18" charset="0"/>
                <a:cs typeface="Arial" panose="020B0604020202020204" pitchFamily="34" charset="0"/>
              </a:rPr>
              <a:t>as we </a:t>
            </a:r>
            <a:r>
              <a:rPr lang="en-US" sz="4400" dirty="0" smtClean="0">
                <a:solidFill>
                  <a:srgbClr val="FFC000"/>
                </a:solidFill>
                <a:latin typeface="Minion Pro" panose="02040503050306020203" pitchFamily="18" charset="0"/>
                <a:cs typeface="Arial" panose="020B0604020202020204" pitchFamily="34" charset="0"/>
              </a:rPr>
              <a:t>mutate</a:t>
            </a:r>
            <a:r>
              <a:rPr lang="en-US" sz="3600" dirty="0" smtClean="0">
                <a:latin typeface="Minion Pro" panose="02040503050306020203" pitchFamily="18" charset="0"/>
                <a:cs typeface="Arial" panose="020B0604020202020204" pitchFamily="34" charset="0"/>
              </a:rPr>
              <a:t> </a:t>
            </a:r>
            <a:r>
              <a:rPr lang="en-US" sz="3600" dirty="0">
                <a:latin typeface="Minion Pro" panose="02040503050306020203" pitchFamily="18" charset="0"/>
                <a:cs typeface="Arial" panose="020B0604020202020204" pitchFamily="34" charset="0"/>
              </a:rPr>
              <a:t>into a new form of publishing</a:t>
            </a:r>
          </a:p>
        </p:txBody>
      </p:sp>
    </p:spTree>
    <p:extLst>
      <p:ext uri="{BB962C8B-B14F-4D97-AF65-F5344CB8AC3E}">
        <p14:creationId xmlns:p14="http://schemas.microsoft.com/office/powerpoint/2010/main" val="1768762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1143000"/>
            <a:ext cx="7162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Minion Pro"/>
                <a:ea typeface="Calibri" panose="020F0502020204030204" pitchFamily="34" charset="0"/>
              </a:rPr>
              <a:t>How </a:t>
            </a:r>
            <a:r>
              <a:rPr lang="en-US" sz="3600" dirty="0">
                <a:latin typeface="Minion Pro"/>
                <a:ea typeface="Calibri" panose="020F0502020204030204" pitchFamily="34" charset="0"/>
              </a:rPr>
              <a:t>do we preserve and archive the heterogeneous array of </a:t>
            </a:r>
            <a:r>
              <a:rPr lang="en-US" sz="3600" dirty="0">
                <a:solidFill>
                  <a:srgbClr val="FFC000"/>
                </a:solidFill>
                <a:latin typeface="Minion Pro"/>
                <a:ea typeface="Calibri" panose="020F0502020204030204" pitchFamily="34" charset="0"/>
              </a:rPr>
              <a:t>author-designed</a:t>
            </a:r>
            <a:r>
              <a:rPr lang="en-US" sz="3600" dirty="0">
                <a:latin typeface="Minion Pro"/>
                <a:ea typeface="Calibri" panose="020F0502020204030204" pitchFamily="34" charset="0"/>
              </a:rPr>
              <a:t> digital products?’</a:t>
            </a:r>
            <a:endParaRPr lang="en-US" sz="3600" dirty="0">
              <a:latin typeface="Minion Pro"/>
            </a:endParaRPr>
          </a:p>
        </p:txBody>
      </p:sp>
    </p:spTree>
    <p:extLst>
      <p:ext uri="{BB962C8B-B14F-4D97-AF65-F5344CB8AC3E}">
        <p14:creationId xmlns:p14="http://schemas.microsoft.com/office/powerpoint/2010/main" val="38394462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533400"/>
            <a:ext cx="8458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Minion Pro" panose="02040503050306020203" pitchFamily="18" charset="0"/>
                <a:cs typeface="Arial" panose="020B0604020202020204" pitchFamily="34" charset="0"/>
              </a:rPr>
              <a:t>MAIN CHALLENGE </a:t>
            </a:r>
          </a:p>
          <a:p>
            <a:r>
              <a:rPr lang="en-US" sz="4400" dirty="0" smtClean="0">
                <a:latin typeface="Minion Pro" panose="02040503050306020203" pitchFamily="18" charset="0"/>
                <a:cs typeface="Arial" panose="020B0604020202020204" pitchFamily="34" charset="0"/>
              </a:rPr>
              <a:t>IN DIGITAL PUBLISHING</a:t>
            </a:r>
            <a:endParaRPr lang="en-US" sz="4400" dirty="0">
              <a:latin typeface="Minion Pro" panose="02040503050306020203" pitchFamily="18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1000" y="2743200"/>
            <a:ext cx="787587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rgbClr val="FFC000"/>
                </a:solidFill>
                <a:latin typeface="Minion Pro" panose="02040503050306020203" pitchFamily="18" charset="0"/>
                <a:cs typeface="Arial" panose="020B0604020202020204" pitchFamily="34" charset="0"/>
              </a:rPr>
              <a:t>Authors and Presses need to blend: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2819400" y="3810000"/>
            <a:ext cx="5638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Minion Pro" panose="02040503050306020203"/>
              </a:rPr>
              <a:t>User-interface design (“artistic”)</a:t>
            </a:r>
          </a:p>
          <a:p>
            <a:pPr algn="ctr"/>
            <a:r>
              <a:rPr lang="en-US" sz="2800" dirty="0" smtClean="0">
                <a:latin typeface="Minion Pro" panose="02040503050306020203"/>
              </a:rPr>
              <a:t>with</a:t>
            </a:r>
          </a:p>
          <a:p>
            <a:pPr algn="ctr"/>
            <a:r>
              <a:rPr lang="en-US" sz="2800" dirty="0" smtClean="0">
                <a:latin typeface="Minion Pro" panose="02040503050306020203"/>
              </a:rPr>
              <a:t>Web archiving design (“technical”)</a:t>
            </a:r>
            <a:endParaRPr lang="en-US" sz="2800" dirty="0">
              <a:latin typeface="Minion Pro" panose="02040503050306020203"/>
            </a:endParaRPr>
          </a:p>
        </p:txBody>
      </p:sp>
    </p:spTree>
    <p:extLst>
      <p:ext uri="{BB962C8B-B14F-4D97-AF65-F5344CB8AC3E}">
        <p14:creationId xmlns:p14="http://schemas.microsoft.com/office/powerpoint/2010/main" val="2263924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"/>
            <a:ext cx="9144000" cy="60732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31715" y="4858857"/>
            <a:ext cx="33627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Minion Pro" panose="02040503050306020203" pitchFamily="18" charset="0"/>
              </a:rPr>
              <a:t>THE BEGINNING …</a:t>
            </a:r>
            <a:endParaRPr lang="en-US" sz="2800" dirty="0">
              <a:solidFill>
                <a:schemeClr val="bg1"/>
              </a:solidFill>
              <a:latin typeface="Minion Pro" panose="020405030503060202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66745" y="4576197"/>
            <a:ext cx="387708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dirty="0" smtClean="0">
                <a:latin typeface="Minion Pro" panose="02040503050306020203" pitchFamily="18" charset="0"/>
              </a:rPr>
              <a:t>Nicholas </a:t>
            </a:r>
            <a:r>
              <a:rPr lang="en-US" sz="2800" dirty="0" err="1" smtClean="0">
                <a:latin typeface="Minion Pro" panose="02040503050306020203" pitchFamily="18" charset="0"/>
              </a:rPr>
              <a:t>Bauch</a:t>
            </a:r>
            <a:endParaRPr lang="en-US" sz="2800" dirty="0" smtClean="0">
              <a:latin typeface="Minion Pro" panose="02040503050306020203" pitchFamily="18" charset="0"/>
            </a:endParaRPr>
          </a:p>
          <a:p>
            <a:pPr algn="r"/>
            <a:r>
              <a:rPr lang="en-US" sz="2800" dirty="0" smtClean="0">
                <a:latin typeface="Minion Pro" panose="02040503050306020203" pitchFamily="18" charset="0"/>
              </a:rPr>
              <a:t>nbbauch@ou.edu</a:t>
            </a:r>
            <a:endParaRPr lang="en-US" sz="2800" dirty="0" smtClean="0">
              <a:latin typeface="Minion Pro" panose="02040503050306020203" pitchFamily="18" charset="0"/>
            </a:endParaRPr>
          </a:p>
          <a:p>
            <a:pPr algn="r"/>
            <a:r>
              <a:rPr lang="en-US" sz="2800" dirty="0" smtClean="0">
                <a:latin typeface="Minion Pro" panose="02040503050306020203" pitchFamily="18" charset="0"/>
              </a:rPr>
              <a:t>www.nicholasbauch.com </a:t>
            </a:r>
            <a:endParaRPr lang="en-US" sz="2800" dirty="0">
              <a:latin typeface="Minion Pro" panose="020405030503060202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0" y="4283810"/>
            <a:ext cx="26527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Minion Pro" panose="02040503050306020203" pitchFamily="18" charset="0"/>
              </a:rPr>
              <a:t>THANK YOU!</a:t>
            </a:r>
            <a:endParaRPr lang="en-US" sz="3200" dirty="0">
              <a:latin typeface="Minion Pro" panose="02040503050306020203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1690" y="6400800"/>
            <a:ext cx="38731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Minion Pro" panose="02040503050306020203" pitchFamily="18" charset="0"/>
              </a:rPr>
              <a:t>Photo by N. Bauch, 2013, South Bass Trail, Grand Canyon.</a:t>
            </a:r>
            <a:endParaRPr lang="en-US" sz="1200" dirty="0">
              <a:latin typeface="Minion Pro" panose="020405030503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081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8795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5400" y="1447800"/>
            <a:ext cx="65451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Minion Pro" panose="02040503050306020203" pitchFamily="18" charset="0"/>
              </a:rPr>
              <a:t>Screen Shot Backups for live demo</a:t>
            </a:r>
            <a:endParaRPr lang="en-US" sz="3600" dirty="0">
              <a:latin typeface="Minion Pro" panose="020405030503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85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" y="0"/>
            <a:ext cx="91319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93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3" y="0"/>
            <a:ext cx="91267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619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7" y="0"/>
            <a:ext cx="562803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43600" y="4191000"/>
            <a:ext cx="2743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Minion Pro" panose="02040503050306020203" pitchFamily="18" charset="0"/>
              </a:rPr>
              <a:t>Spatial History Project.</a:t>
            </a:r>
          </a:p>
          <a:p>
            <a:r>
              <a:rPr lang="en-US" sz="2000" dirty="0" smtClean="0">
                <a:latin typeface="Minion Pro" panose="02040503050306020203" pitchFamily="18" charset="0"/>
              </a:rPr>
              <a:t>Detail of Project Gallery.</a:t>
            </a:r>
          </a:p>
          <a:p>
            <a:r>
              <a:rPr lang="en-US" sz="2000" dirty="0" smtClean="0">
                <a:latin typeface="Minion Pro" panose="02040503050306020203" pitchFamily="18" charset="0"/>
              </a:rPr>
              <a:t>Stanford University</a:t>
            </a:r>
            <a:endParaRPr lang="en-US" sz="2000" dirty="0">
              <a:latin typeface="Minion Pro" panose="020405030503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9749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90"/>
            <a:ext cx="9144000" cy="6841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972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90"/>
            <a:ext cx="9144000" cy="6841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757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" y="0"/>
            <a:ext cx="91388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43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" y="0"/>
            <a:ext cx="91353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645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" y="0"/>
            <a:ext cx="91371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0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3"/>
            <a:ext cx="9144000" cy="684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607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" y="0"/>
            <a:ext cx="91353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502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" y="0"/>
            <a:ext cx="91388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269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" y="0"/>
            <a:ext cx="91371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104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" y="0"/>
            <a:ext cx="91422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019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0" y="5638800"/>
            <a:ext cx="61614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C000"/>
                </a:solidFill>
                <a:latin typeface="Minion Pro" panose="02040503050306020203" pitchFamily="18" charset="0"/>
                <a:cs typeface="Arial" panose="020B0604020202020204" pitchFamily="34" charset="0"/>
              </a:rPr>
              <a:t>- Alan Harvey, Director, Stanford U. Press</a:t>
            </a:r>
            <a:endParaRPr lang="en-US" sz="2800" dirty="0">
              <a:solidFill>
                <a:srgbClr val="FFC000"/>
              </a:solidFill>
              <a:latin typeface="Minion Pro" panose="02040503050306020203" pitchFamily="18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228600"/>
            <a:ext cx="727663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Minion Pro" panose="02040503050306020203" pitchFamily="18" charset="0"/>
                <a:cs typeface="Arial" panose="020B0604020202020204" pitchFamily="34" charset="0"/>
              </a:rPr>
              <a:t>“For the most part these hosting models do not share common benchmarks or standards and very few incorporate rigorous peer review </a:t>
            </a:r>
            <a:r>
              <a:rPr lang="en-US" sz="2800" dirty="0" smtClean="0">
                <a:latin typeface="Minion Pro" panose="02040503050306020203" pitchFamily="18" charset="0"/>
                <a:cs typeface="Arial" panose="020B0604020202020204" pitchFamily="34" charset="0"/>
              </a:rPr>
              <a:t>processes …</a:t>
            </a:r>
          </a:p>
        </p:txBody>
      </p:sp>
    </p:spTree>
    <p:extLst>
      <p:ext uri="{BB962C8B-B14F-4D97-AF65-F5344CB8AC3E}">
        <p14:creationId xmlns:p14="http://schemas.microsoft.com/office/powerpoint/2010/main" val="3031753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86"/>
            <a:ext cx="9144000" cy="6852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161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" y="0"/>
            <a:ext cx="91284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123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" y="0"/>
            <a:ext cx="91284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53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34"/>
            <a:ext cx="9144000" cy="685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359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4"/>
            <a:ext cx="9144000" cy="685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910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86"/>
            <a:ext cx="9144000" cy="6852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265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" y="0"/>
            <a:ext cx="91388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470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019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" y="0"/>
            <a:ext cx="91336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37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7"/>
            <a:ext cx="9144000" cy="685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886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0" y="5638800"/>
            <a:ext cx="61614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C000"/>
                </a:solidFill>
                <a:latin typeface="Minion Pro" panose="02040503050306020203" pitchFamily="18" charset="0"/>
                <a:cs typeface="Arial" panose="020B0604020202020204" pitchFamily="34" charset="0"/>
              </a:rPr>
              <a:t>- Alan Harvey, Director, Stanford U. Press</a:t>
            </a:r>
            <a:endParaRPr lang="en-US" sz="2800" dirty="0">
              <a:solidFill>
                <a:srgbClr val="FFC000"/>
              </a:solidFill>
              <a:latin typeface="Minion Pro" panose="02040503050306020203" pitchFamily="18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228600"/>
            <a:ext cx="727663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Minion Pro" panose="02040503050306020203" pitchFamily="18" charset="0"/>
                <a:cs typeface="Arial" panose="020B0604020202020204" pitchFamily="34" charset="0"/>
              </a:rPr>
              <a:t>“For the most part these hosting models do not share common benchmarks or standards and very few incorporate rigorous peer review </a:t>
            </a:r>
            <a:r>
              <a:rPr lang="en-US" sz="2800" dirty="0" smtClean="0">
                <a:latin typeface="Minion Pro" panose="02040503050306020203" pitchFamily="18" charset="0"/>
                <a:cs typeface="Arial" panose="020B0604020202020204" pitchFamily="34" charset="0"/>
              </a:rPr>
              <a:t>processes …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76400" y="2362200"/>
            <a:ext cx="727663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r>
              <a:rPr lang="en-US" sz="2800" dirty="0" smtClean="0">
                <a:latin typeface="Minion Pro" panose="02040503050306020203" pitchFamily="18" charset="0"/>
                <a:cs typeface="Arial" panose="020B0604020202020204" pitchFamily="34" charset="0"/>
              </a:rPr>
              <a:t>… It </a:t>
            </a:r>
            <a:r>
              <a:rPr lang="en-US" sz="2800" dirty="0">
                <a:latin typeface="Minion Pro" panose="02040503050306020203" pitchFamily="18" charset="0"/>
                <a:cs typeface="Arial" panose="020B0604020202020204" pitchFamily="34" charset="0"/>
              </a:rPr>
              <a:t>is our intent to give scholars an opportunity to accumulate a digital publishing pedigree that provides the same consideration for hiring and tenure as traditional book publishing offers</a:t>
            </a:r>
            <a:r>
              <a:rPr lang="en-US" sz="2800" dirty="0" smtClean="0">
                <a:latin typeface="Minion Pro" panose="02040503050306020203" pitchFamily="18" charset="0"/>
                <a:cs typeface="Arial" panose="020B0604020202020204" pitchFamily="34" charset="0"/>
              </a:rPr>
              <a:t>.”</a:t>
            </a:r>
            <a:endParaRPr lang="en-US" sz="2800" dirty="0">
              <a:latin typeface="Minion Pro" panose="02040503050306020203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744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1" y="0"/>
            <a:ext cx="91164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489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86"/>
            <a:ext cx="9144000" cy="6852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160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" y="0"/>
            <a:ext cx="91388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866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07"/>
            <a:ext cx="9144000" cy="684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67180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99048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40"/>
            <a:ext cx="9144000" cy="683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67446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07"/>
            <a:ext cx="9144000" cy="684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4933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"/>
            <a:ext cx="9144000" cy="685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398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9837" y="416689"/>
            <a:ext cx="127470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dirty="0">
                <a:solidFill>
                  <a:srgbClr val="FFC000"/>
                </a:solidFill>
                <a:latin typeface="Minion Pro" panose="02040503050306020203" pitchFamily="18" charset="0"/>
              </a:rPr>
              <a:t>2</a:t>
            </a:r>
            <a:r>
              <a:rPr lang="en-US" sz="12000" dirty="0" smtClean="0">
                <a:solidFill>
                  <a:srgbClr val="FFC000"/>
                </a:solidFill>
                <a:latin typeface="Minion Pro" panose="02040503050306020203" pitchFamily="18" charset="0"/>
              </a:rPr>
              <a:t>.</a:t>
            </a:r>
            <a:endParaRPr lang="en-US" sz="12000" dirty="0">
              <a:solidFill>
                <a:srgbClr val="FFC000"/>
              </a:solidFill>
              <a:latin typeface="Minion Pro" panose="02040503050306020203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14545" y="1032242"/>
            <a:ext cx="67629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 smtClean="0">
                <a:latin typeface="Minion Pro" panose="02040503050306020203" pitchFamily="18" charset="0"/>
              </a:rPr>
              <a:t>DEMONSTRATION</a:t>
            </a:r>
          </a:p>
        </p:txBody>
      </p:sp>
    </p:spTree>
    <p:extLst>
      <p:ext uri="{BB962C8B-B14F-4D97-AF65-F5344CB8AC3E}">
        <p14:creationId xmlns:p14="http://schemas.microsoft.com/office/powerpoint/2010/main" val="1151349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543" y="-192"/>
            <a:ext cx="1828800" cy="12984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143" y="15048"/>
            <a:ext cx="1828800" cy="12679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343" y="0"/>
            <a:ext cx="1828800" cy="15057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971" y="15048"/>
            <a:ext cx="1828800" cy="14691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5" y="1376856"/>
            <a:ext cx="1828800" cy="14447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143" y="1294584"/>
            <a:ext cx="1828800" cy="14447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700" y="1493258"/>
            <a:ext cx="1828800" cy="131673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086" y="1505712"/>
            <a:ext cx="1828800" cy="127406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9" y="2812926"/>
            <a:ext cx="1828800" cy="143256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643" y="1314240"/>
            <a:ext cx="1828800" cy="129844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2792604"/>
            <a:ext cx="1828800" cy="142646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939" y="2749416"/>
            <a:ext cx="1828800" cy="137769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5" y="4236192"/>
            <a:ext cx="1828800" cy="127406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965" y="2599032"/>
            <a:ext cx="1828800" cy="144475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943" y="4035102"/>
            <a:ext cx="1828800" cy="144475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965" y="5479056"/>
            <a:ext cx="1828800" cy="142036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491" y="4127112"/>
            <a:ext cx="1828800" cy="146304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291" y="5453770"/>
            <a:ext cx="1828800" cy="146913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857" y="2809994"/>
            <a:ext cx="1828800" cy="143256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716" y="4251111"/>
            <a:ext cx="1828800" cy="129235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691" y="5564856"/>
            <a:ext cx="1828800" cy="128016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5591465"/>
            <a:ext cx="1828800" cy="1261872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5" y="5522087"/>
            <a:ext cx="1828800" cy="1316736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4206583"/>
            <a:ext cx="1828800" cy="1444752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" y="-17316"/>
            <a:ext cx="1828800" cy="138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75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"/>
            <a:ext cx="9144000" cy="685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021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D63F8890-887A-48FE-ACA4-176B689E9029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64288293-FE04-4AA2-9DB7-4BD72B456822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1469</TotalTime>
  <Words>355</Words>
  <Application>Microsoft Office PowerPoint</Application>
  <PresentationFormat>On-screen Show (4:3)</PresentationFormat>
  <Paragraphs>65</Paragraphs>
  <Slides>56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0" baseType="lpstr">
      <vt:lpstr>Arial</vt:lpstr>
      <vt:lpstr>Calibri</vt:lpstr>
      <vt:lpstr>Minion Pro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Stanford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</dc:creator>
  <cp:lastModifiedBy>temp</cp:lastModifiedBy>
  <cp:revision>78</cp:revision>
  <dcterms:created xsi:type="dcterms:W3CDTF">2015-04-01T21:27:13Z</dcterms:created>
  <dcterms:modified xsi:type="dcterms:W3CDTF">2016-09-06T15:54:08Z</dcterms:modified>
</cp:coreProperties>
</file>